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D9"/>
    <a:srgbClr val="BBC3D6"/>
    <a:srgbClr val="216B93"/>
    <a:srgbClr val="C1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CD06-9434-4979-A3B9-F169BA27F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68BC3-4E74-4654-A467-D9E941FE2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9776F-DBE0-49E7-86A9-AC12C33A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1EF-690C-48F0-830F-C34A90EF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929ED-99AD-48CB-ADA6-944B3D44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76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8900-70EA-4793-8E06-C2CCF83B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CEB9D-DCE0-486F-BECA-D4F30C72C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827B-43F0-4E2B-BA57-D954A45E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BE1C-65C0-450C-BE06-16437937C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5BE46-4F6C-427C-822F-678CFCF2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65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A2FCB-EECD-4E97-A59C-58947C94E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6A497-165F-43E3-9AD4-EF3E3243E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31851-407D-434C-8F76-9C0328C7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88469-21D1-4C02-8EFA-19D7395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1D114-47E6-4176-9CDC-431634CC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55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438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990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134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403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101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851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31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73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BBC3-27CB-4998-8AA6-0FA7F989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11713-4089-436B-8998-F349A06EB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267B8-ECC6-4217-B1E3-B77E4C44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FE83F-6237-478C-8FC7-0CEFA8F3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AFC1-C1BF-47A5-A058-2282DFB2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063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259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338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91603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4559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0258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518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21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12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67EC-C57E-456B-AF23-4B9AE283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90910-8144-432A-AA3A-8C043DD66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2F266-81DB-4B21-B169-06414018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C7FB-8BA8-45A7-B0D4-F3912A26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52F15-73E4-4BCD-BDFB-B75FBF01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99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84E7-8A76-4D45-8DFA-3D9EEC58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4BDE9-15B2-46CD-ACB7-0DB330F8D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3240F-8AB7-4519-8A11-0FF431EB9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C9C29-7165-4A6D-9941-EA07926A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2ED62-EADC-4B78-8BCC-1CBF2CCD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86023-AB0B-40B7-BCDC-2175637E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64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C9FC-26F3-4D5F-8C64-8120E703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852C4-B775-49B8-88A3-87AF234E1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21697-8DCD-4171-996A-73E6329FB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62C71-5738-4348-95B4-BEB24AD26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9CC92-2930-4F5F-A6D8-01DE0CD1C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B1D5B-2523-4126-B5A8-52412A8D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C42769-2C88-45C6-9C08-FB40EA18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36CFD-008F-4EB5-A151-59D7176A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83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A100-FCAE-47C4-9740-DFE79D47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8A77E-DDC6-40E9-B15F-63839D46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C2ADE-4A65-4B45-B847-3B3E0654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F7919-05E0-4882-A3FB-89A349D5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42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4CDE1-7B09-45A8-A110-85E5A166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E0029-01FE-4BE9-A827-BB28200B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CED5-0AFC-4729-8BD7-71004580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23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8DF6-BC78-4CDC-AED3-2B5D1A79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CCCA6-A0EE-45C7-ACCF-CBDBFE702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90746-C013-47CE-A219-BAF1D998D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CE539-E6ED-40BB-9503-2869F84F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C820D-FDF5-4B6C-8FA1-4516F6EB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F2A53-58A4-4A4F-856B-8FC12A3A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5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23D2-40DA-47EE-9F1C-33274F10A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2BE54-08F9-4A8D-90AA-74FCCCDC7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88F5B-232E-41A5-86F4-296341D8D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F345D-692B-442E-B5B8-B33779EA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A0A7C-26C2-4798-8309-A659E7A1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11E84-4AB0-41A7-AAD2-BACAD04F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566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E6AB3-3CB1-4801-9197-2E3C9671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8AD70-7AD0-4DEB-A2F1-24BF623A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B1AA7-ECE9-40D5-B834-1838CAC46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4E53C-5A35-41E5-8CDB-8D9C48979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356AA-7B9A-4253-8FD2-23952A5AB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590D1-56AC-48BD-B35D-E8CB3AA6E53E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64D79AE-7CF5-4F35-8F91-C91525F53C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7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pngimg.com/png/48372-musical-notation-symbol-images-free-clipart-hd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hyperlink" Target="https://pxhere.com/en/photo/1426303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hyperlink" Target="https://pxhere.com/en/photo/142630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freepngimg.com/png/48372-musical-notation-symbol-images-free-clipart-hd" TargetMode="External"/><Relationship Id="rId9" Type="http://schemas.openxmlformats.org/officeDocument/2006/relationships/hyperlink" Target="https://pixabay.com/en/violin-lighting-creative-music-2921485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freepngimg.com/png/48372-musical-notation-symbol-images-free-clipart-hd" TargetMode="External"/><Relationship Id="rId5" Type="http://schemas.openxmlformats.org/officeDocument/2006/relationships/hyperlink" Target="https://pxhere.com/en/photo/1426303" TargetMode="Externa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freepngimg.com/png/48372-musical-notation-symbol-images-free-clipart-hd" TargetMode="External"/><Relationship Id="rId5" Type="http://schemas.openxmlformats.org/officeDocument/2006/relationships/hyperlink" Target="https://pxhere.com/en/photo/1426303" TargetMode="Externa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pngimg.com/png/48372-musical-notation-symbol-images-free-clipart-hd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hyperlink" Target="https://pxhere.com/en/photo/142630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pxhere.com/en/photo/1426303" TargetMode="External"/><Relationship Id="rId4" Type="http://schemas.microsoft.com/office/2007/relationships/hdphoto" Target="../media/hdphoto1.wdp"/><Relationship Id="rId9" Type="http://schemas.openxmlformats.org/officeDocument/2006/relationships/hyperlink" Target="https://freepngimg.com/png/48372-musical-notation-symbol-images-free-clipart-h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n/photo/1426303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hyperlink" Target="https://freepngimg.com/png/48372-musical-notation-symbol-images-free-clipart-h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pngimg.com/png/48372-musical-notation-symbol-images-free-clipart-hd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hyperlink" Target="https://pxhere.com/en/photo/142630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pxhere.com/en/photo/1426303" TargetMode="External"/><Relationship Id="rId4" Type="http://schemas.microsoft.com/office/2007/relationships/hdphoto" Target="../media/hdphoto1.wdp"/><Relationship Id="rId9" Type="http://schemas.openxmlformats.org/officeDocument/2006/relationships/hyperlink" Target="https://freepngimg.com/png/48372-musical-notation-symbol-images-free-clipart-hd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pxhere.com/en/photo/1426303" TargetMode="External"/><Relationship Id="rId4" Type="http://schemas.microsoft.com/office/2007/relationships/hdphoto" Target="../media/hdphoto1.wdp"/><Relationship Id="rId9" Type="http://schemas.openxmlformats.org/officeDocument/2006/relationships/hyperlink" Target="https://freepngimg.com/png/48372-musical-notation-symbol-images-free-clipart-h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sic Logo Background Images, HD Pictures and Wallpaper For Free Download |  Pngtree">
            <a:extLst>
              <a:ext uri="{FF2B5EF4-FFF2-40B4-BE49-F238E27FC236}">
                <a16:creationId xmlns:a16="http://schemas.microsoft.com/office/drawing/2014/main" id="{61D45EB2-AE73-480E-9387-91ED3132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/>
          <p:cNvSpPr/>
          <p:nvPr/>
        </p:nvSpPr>
        <p:spPr>
          <a:xfrm>
            <a:off x="1255906" y="1153224"/>
            <a:ext cx="877299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216B9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Music Store Data Analysis Using SQL</a:t>
            </a:r>
            <a:endParaRPr lang="en-US" sz="4800" b="1" dirty="0">
              <a:solidFill>
                <a:srgbClr val="216B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33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D67A-7411-4CC5-F9CB-6491C662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90 Simple Backgrounds [Edit and Download]">
            <a:extLst>
              <a:ext uri="{FF2B5EF4-FFF2-40B4-BE49-F238E27FC236}">
                <a16:creationId xmlns:a16="http://schemas.microsoft.com/office/drawing/2014/main" id="{61809973-6E8F-3697-3A0E-1189FD8FF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D06844-2C4F-A84D-6C54-667521991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73" y="282609"/>
            <a:ext cx="10706401" cy="538486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3) Identify the top-spending customer for each country.</a:t>
            </a:r>
            <a:endParaRPr lang="en-IN" sz="2400" b="1" u="sng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FF125-B8EF-B30B-BF68-280AAD588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9" y="1102116"/>
            <a:ext cx="6641449" cy="2944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019A22-081E-61D5-10C4-F3232CFCA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24" y="4327797"/>
            <a:ext cx="6535062" cy="2381582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1E99C2B-4DE8-4BD5-68F2-7F4D57008252}"/>
              </a:ext>
            </a:extLst>
          </p:cNvPr>
          <p:cNvSpPr/>
          <p:nvPr/>
        </p:nvSpPr>
        <p:spPr>
          <a:xfrm>
            <a:off x="5447072" y="2700271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FAB89CC-25EF-48AE-2063-59B73C1993FB}"/>
              </a:ext>
            </a:extLst>
          </p:cNvPr>
          <p:cNvSpPr/>
          <p:nvPr/>
        </p:nvSpPr>
        <p:spPr>
          <a:xfrm>
            <a:off x="7097634" y="3939125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10F6E8-1A67-A767-B561-8F20910B0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63517" y="5518588"/>
            <a:ext cx="4627786" cy="17450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15FAD-62C8-3255-51FE-802F0864F3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967480" y="-199847"/>
            <a:ext cx="2378531" cy="32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3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90 Simple Backgrounds [Edit and Download]">
            <a:extLst>
              <a:ext uri="{FF2B5EF4-FFF2-40B4-BE49-F238E27FC236}">
                <a16:creationId xmlns:a16="http://schemas.microsoft.com/office/drawing/2014/main" id="{F2709FE1-3064-498F-BDF9-494BD6120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5CCEF252-458B-CFE0-1CB8-2F786E98BF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15913" y="1860824"/>
            <a:ext cx="7725192" cy="189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analyzed a digital music store database using SQL queries.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top-selling tracks, artists, albums, and most popular music genres.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Evaluated customer purchasing behavior and segmented high-value customers.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revenue distribution across countries and highlighted regional trends.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Assessed employee performance based on customer interactions and sales.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4C1285-C306-927D-2553-2F16BF062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69529" y="3650459"/>
            <a:ext cx="4627786" cy="1745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74FEF-C7F5-FFBC-A4AE-9E338451742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67480" y="-199847"/>
            <a:ext cx="2378531" cy="3216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CAE690-3B60-3552-EBC1-55E2711F5E5C}"/>
              </a:ext>
            </a:extLst>
          </p:cNvPr>
          <p:cNvSpPr txBox="1"/>
          <p:nvPr/>
        </p:nvSpPr>
        <p:spPr>
          <a:xfrm>
            <a:off x="315913" y="705900"/>
            <a:ext cx="7696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16B9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</a:t>
            </a:r>
            <a:endParaRPr lang="en-IN" sz="4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F4A091-0634-43DF-687D-1F6BF1B33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30942" y="3955599"/>
            <a:ext cx="5093110" cy="25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09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usic Logo Background Images, HD Pictures and Wallpaper For Free Download |  Pngtree">
            <a:extLst>
              <a:ext uri="{FF2B5EF4-FFF2-40B4-BE49-F238E27FC236}">
                <a16:creationId xmlns:a16="http://schemas.microsoft.com/office/drawing/2014/main" id="{61D45EB2-AE73-480E-9387-91ED3132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F2C0B-4570-4FE1-8EFC-D8A27DDFE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1" y="1590869"/>
            <a:ext cx="4572001" cy="1096347"/>
          </a:xfrm>
        </p:spPr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THANK YOU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104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0 Simple Backgrounds [Edit and Download]">
            <a:extLst>
              <a:ext uri="{FF2B5EF4-FFF2-40B4-BE49-F238E27FC236}">
                <a16:creationId xmlns:a16="http://schemas.microsoft.com/office/drawing/2014/main" id="{9FB43731-ACAC-49CA-883B-A7ADDE53F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4C75CA-CE9B-3573-5BC1-9970B3E76B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85226" y="-315882"/>
            <a:ext cx="2378531" cy="321696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9EDFC89-777D-4A92-8F11-0717CB6D9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54" y="861544"/>
            <a:ext cx="11269747" cy="569167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+mn-lt"/>
              </a:rPr>
              <a:t>1) Find the most senior employee based on job title.</a:t>
            </a:r>
            <a:endParaRPr lang="en-IN" sz="2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8673B-2BFD-FE7C-D84C-44AC3A0CC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81" y="1920543"/>
            <a:ext cx="4502763" cy="10725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808C35-C905-8DEA-690C-3A3FED621173}"/>
              </a:ext>
            </a:extLst>
          </p:cNvPr>
          <p:cNvSpPr txBox="1">
            <a:spLocks/>
          </p:cNvSpPr>
          <p:nvPr/>
        </p:nvSpPr>
        <p:spPr>
          <a:xfrm>
            <a:off x="191354" y="3429000"/>
            <a:ext cx="11269747" cy="569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rgbClr val="FF0000"/>
                </a:solidFill>
                <a:latin typeface="+mn-lt"/>
              </a:rPr>
              <a:t>2) Determine which countries have the most invoices.</a:t>
            </a:r>
            <a:endParaRPr lang="en-IN" sz="2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B77407-A176-B17F-4D7E-992D6BFBC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072" y="1914987"/>
            <a:ext cx="4687057" cy="1149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192481-9B57-2F50-1A68-E83211701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231" y="4526086"/>
            <a:ext cx="4780504" cy="17842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3BC6B4-C314-939E-A4AE-C87501CA80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2966" y="4526086"/>
            <a:ext cx="5692761" cy="11569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0954DC-1CEF-53E3-5051-F9AC4851A198}"/>
              </a:ext>
            </a:extLst>
          </p:cNvPr>
          <p:cNvSpPr txBox="1"/>
          <p:nvPr/>
        </p:nvSpPr>
        <p:spPr>
          <a:xfrm>
            <a:off x="4627187" y="338324"/>
            <a:ext cx="2937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6B93"/>
                </a:solidFill>
                <a:latin typeface="Montserrat" pitchFamily="34" charset="0"/>
              </a:rPr>
              <a:t>Easy Queries</a:t>
            </a:r>
            <a:endParaRPr lang="en-IN" sz="2800" dirty="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2A312F45-5ECE-3D8A-44D3-8B16C754E226}"/>
              </a:ext>
            </a:extLst>
          </p:cNvPr>
          <p:cNvSpPr/>
          <p:nvPr/>
        </p:nvSpPr>
        <p:spPr>
          <a:xfrm>
            <a:off x="4060723" y="1384764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7BDAB932-D05D-CDE3-A8BD-85844031E8E3}"/>
              </a:ext>
            </a:extLst>
          </p:cNvPr>
          <p:cNvSpPr/>
          <p:nvPr/>
        </p:nvSpPr>
        <p:spPr>
          <a:xfrm>
            <a:off x="4081935" y="4044730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0CA661C9-C21D-53B8-BD00-B9163FF2868B}"/>
              </a:ext>
            </a:extLst>
          </p:cNvPr>
          <p:cNvSpPr/>
          <p:nvPr/>
        </p:nvSpPr>
        <p:spPr>
          <a:xfrm>
            <a:off x="7477639" y="4006535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8D086BB-0B51-AF0C-90CD-7AA041CDF8D0}"/>
              </a:ext>
            </a:extLst>
          </p:cNvPr>
          <p:cNvSpPr/>
          <p:nvPr/>
        </p:nvSpPr>
        <p:spPr>
          <a:xfrm>
            <a:off x="7760912" y="1446508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D645C-F25A-C53B-07E5-70B13F94C1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86231" y="6310290"/>
            <a:ext cx="4627786" cy="17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36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90 Simple Backgrounds [Edit and Download]">
            <a:extLst>
              <a:ext uri="{FF2B5EF4-FFF2-40B4-BE49-F238E27FC236}">
                <a16:creationId xmlns:a16="http://schemas.microsoft.com/office/drawing/2014/main" id="{26E475F9-C7C5-4530-BBB2-32012B10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54DF37-7149-4500-AEB5-C0A8E2265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74" y="282609"/>
            <a:ext cx="6343185" cy="538486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3) What are top 3 values of total invoice?</a:t>
            </a:r>
            <a:endParaRPr lang="en-IN" sz="2400" b="1" u="sng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D89C89-159B-6736-EB6E-F283EE3ED3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67480" y="-199847"/>
            <a:ext cx="2378531" cy="3216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B6502-8CCC-8AF3-D51F-58298AA1F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74" y="1091735"/>
            <a:ext cx="6343185" cy="1209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E75B0-CC02-C9CF-226D-57182EBEB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009" y="1091734"/>
            <a:ext cx="4410037" cy="135649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9ACBF7E-343F-8951-3838-D259D27CFEA5}"/>
              </a:ext>
            </a:extLst>
          </p:cNvPr>
          <p:cNvSpPr txBox="1">
            <a:spLocks/>
          </p:cNvSpPr>
          <p:nvPr/>
        </p:nvSpPr>
        <p:spPr>
          <a:xfrm>
            <a:off x="197574" y="3255962"/>
            <a:ext cx="11296336" cy="5384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4) Find the city with the highest total invoice amount to determine the best location for</a:t>
            </a:r>
          </a:p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--a promotional event.</a:t>
            </a:r>
            <a:endParaRPr lang="en-IN" sz="2400" b="1" u="sng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B6D37A-D78C-E72D-A4AE-41D305152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74" y="4916417"/>
            <a:ext cx="6148393" cy="1130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B5C53E-A2F3-EB4D-FCD5-6F4C236D0F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0009" y="4916417"/>
            <a:ext cx="4175276" cy="976309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2ED2DB95-CEDA-0D32-BD93-92C278F2881B}"/>
              </a:ext>
            </a:extLst>
          </p:cNvPr>
          <p:cNvSpPr/>
          <p:nvPr/>
        </p:nvSpPr>
        <p:spPr>
          <a:xfrm>
            <a:off x="5005496" y="1607591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BE58BB4-D159-AE31-3000-9DC06656A4BC}"/>
              </a:ext>
            </a:extLst>
          </p:cNvPr>
          <p:cNvSpPr/>
          <p:nvPr/>
        </p:nvSpPr>
        <p:spPr>
          <a:xfrm>
            <a:off x="4321278" y="4354017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F479D188-78E1-EFC1-3D16-27CE85551DCE}"/>
              </a:ext>
            </a:extLst>
          </p:cNvPr>
          <p:cNvSpPr/>
          <p:nvPr/>
        </p:nvSpPr>
        <p:spPr>
          <a:xfrm>
            <a:off x="7917143" y="4420093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E1199CC-6B0B-D2B0-255F-57C749A34C04}"/>
              </a:ext>
            </a:extLst>
          </p:cNvPr>
          <p:cNvSpPr/>
          <p:nvPr/>
        </p:nvSpPr>
        <p:spPr>
          <a:xfrm>
            <a:off x="7191040" y="551852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FE5F70-7A51-04DF-C229-BED2B7889B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31849" y="6306148"/>
            <a:ext cx="4627786" cy="17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08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90 Simple Backgrounds [Edit and Download]">
            <a:extLst>
              <a:ext uri="{FF2B5EF4-FFF2-40B4-BE49-F238E27FC236}">
                <a16:creationId xmlns:a16="http://schemas.microsoft.com/office/drawing/2014/main" id="{EA3C42EA-DE45-46C6-B921-77E0D9F8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B15A1A-DA1D-47C9-B016-4D6F5DBF3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74" y="282609"/>
            <a:ext cx="7756723" cy="538486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5) Identify the customer who has spent the most money.</a:t>
            </a:r>
            <a:endParaRPr lang="en-IN" sz="2400" b="1" u="sng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950E2-50BF-409B-5240-C6C80FD5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9" y="1254704"/>
            <a:ext cx="8231597" cy="1843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C3B8F0-B988-4F32-4F4C-6846C8392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16" y="3350342"/>
            <a:ext cx="4257368" cy="3106303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B98DD400-EB8E-BD69-6933-6CF67931E839}"/>
              </a:ext>
            </a:extLst>
          </p:cNvPr>
          <p:cNvSpPr/>
          <p:nvPr/>
        </p:nvSpPr>
        <p:spPr>
          <a:xfrm>
            <a:off x="7650372" y="2203721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74E42120-E6D9-9E9B-F6FE-79AEB16B0FAA}"/>
              </a:ext>
            </a:extLst>
          </p:cNvPr>
          <p:cNvSpPr/>
          <p:nvPr/>
        </p:nvSpPr>
        <p:spPr>
          <a:xfrm>
            <a:off x="3764499" y="2976265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1A7A2C-A454-BFF5-9BCB-07FA950BC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78107" y="3098512"/>
            <a:ext cx="4627786" cy="17450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E557D8-6918-AB54-9AF3-33BE1771C3E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967480" y="-199847"/>
            <a:ext cx="2378531" cy="32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0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90 Simple Backgrounds [Edit and Download]">
            <a:extLst>
              <a:ext uri="{FF2B5EF4-FFF2-40B4-BE49-F238E27FC236}">
                <a16:creationId xmlns:a16="http://schemas.microsoft.com/office/drawing/2014/main" id="{ADEED8AB-8683-4D3B-BB49-3E892004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763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AC9779-FE9C-1A9B-1F63-495957AB75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67480" y="-199847"/>
            <a:ext cx="2378531" cy="32169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C9A2A0-99D2-4C58-BB37-FFCE194B8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26" y="1485392"/>
            <a:ext cx="11472428" cy="538486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1) Find the email, first name, and last name of customers who listen to Rock music.</a:t>
            </a:r>
            <a:br>
              <a:rPr lang="en-US" sz="2400" b="1" u="sng" dirty="0">
                <a:solidFill>
                  <a:srgbClr val="FF0000"/>
                </a:solidFill>
                <a:latin typeface="+mn-lt"/>
              </a:rPr>
            </a:br>
            <a:endParaRPr lang="en-IN" sz="2400" b="1" u="sng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59B69-136E-3F3A-F11F-91BFB0577C6B}"/>
              </a:ext>
            </a:extLst>
          </p:cNvPr>
          <p:cNvSpPr txBox="1"/>
          <p:nvPr/>
        </p:nvSpPr>
        <p:spPr>
          <a:xfrm>
            <a:off x="4232787" y="337953"/>
            <a:ext cx="3726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6B93"/>
                </a:solidFill>
                <a:latin typeface="Montserrat" pitchFamily="34" charset="0"/>
              </a:rPr>
              <a:t>Moderate Queries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87C7A-62F9-5771-36D7-E2A3B3C29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67" y="2023878"/>
            <a:ext cx="6001058" cy="2044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2C9F42-2D8B-3D80-D6EA-046E8DA3F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496" y="4379987"/>
            <a:ext cx="6426530" cy="2140060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06AC3DD-6BE0-8EB4-B1C9-9D9321A24B8A}"/>
              </a:ext>
            </a:extLst>
          </p:cNvPr>
          <p:cNvSpPr/>
          <p:nvPr/>
        </p:nvSpPr>
        <p:spPr>
          <a:xfrm>
            <a:off x="5451521" y="2979603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2748E3E-648B-4E3B-D5C2-0936DAE3FF66}"/>
              </a:ext>
            </a:extLst>
          </p:cNvPr>
          <p:cNvSpPr/>
          <p:nvPr/>
        </p:nvSpPr>
        <p:spPr>
          <a:xfrm>
            <a:off x="7785334" y="3883663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2532C2-1DB0-E073-14BF-919DA7364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063527" y="2081240"/>
            <a:ext cx="4627786" cy="17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4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90 Simple Backgrounds [Edit and Download]">
            <a:extLst>
              <a:ext uri="{FF2B5EF4-FFF2-40B4-BE49-F238E27FC236}">
                <a16:creationId xmlns:a16="http://schemas.microsoft.com/office/drawing/2014/main" id="{7AADA479-5005-42F0-8D20-C240EDA2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D8DBCB8-2EEA-308E-BE06-0C9A9F66E1F0}"/>
              </a:ext>
            </a:extLst>
          </p:cNvPr>
          <p:cNvSpPr txBox="1">
            <a:spLocks/>
          </p:cNvSpPr>
          <p:nvPr/>
        </p:nvSpPr>
        <p:spPr>
          <a:xfrm>
            <a:off x="94861" y="493892"/>
            <a:ext cx="11472428" cy="5384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2) Identify the top 10 rock artists based on track count.</a:t>
            </a:r>
            <a:br>
              <a:rPr lang="en-US" sz="2400" b="1" u="sng" dirty="0">
                <a:solidFill>
                  <a:srgbClr val="FF0000"/>
                </a:solidFill>
                <a:latin typeface="+mn-lt"/>
              </a:rPr>
            </a:br>
            <a:endParaRPr lang="en-IN" sz="2400" b="1" u="sng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EB600-E05C-F325-CB9C-F465DB43E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60" y="1139157"/>
            <a:ext cx="6729722" cy="29313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568BD9-6A5B-153B-3934-A7904B7607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67480" y="-199847"/>
            <a:ext cx="2378531" cy="32169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37466F-18D8-297F-7878-A0A9E655C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407" y="1251856"/>
            <a:ext cx="3669174" cy="3546285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E9ADC62-993D-54AD-93D9-C9FF217C0AB9}"/>
              </a:ext>
            </a:extLst>
          </p:cNvPr>
          <p:cNvSpPr/>
          <p:nvPr/>
        </p:nvSpPr>
        <p:spPr>
          <a:xfrm>
            <a:off x="5722375" y="2859603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9B90F45-DAB4-8A25-F6A1-2FD48B4BCE44}"/>
              </a:ext>
            </a:extLst>
          </p:cNvPr>
          <p:cNvSpPr/>
          <p:nvPr/>
        </p:nvSpPr>
        <p:spPr>
          <a:xfrm>
            <a:off x="9619994" y="775197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845839-9C6C-2E2F-A04E-20EEC7AFB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027260" y="5221091"/>
            <a:ext cx="4627786" cy="17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90 Simple Backgrounds [Edit and Download]">
            <a:extLst>
              <a:ext uri="{FF2B5EF4-FFF2-40B4-BE49-F238E27FC236}">
                <a16:creationId xmlns:a16="http://schemas.microsoft.com/office/drawing/2014/main" id="{F970013B-B681-41E2-82D8-9186B5647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3136A3-2C7C-4F64-9B17-999CA7A5D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741" y="231894"/>
            <a:ext cx="9198353" cy="538486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3) Find all track names that are longer than the average track length.</a:t>
            </a:r>
            <a:endParaRPr lang="en-IN" sz="2400" b="1" u="sng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3FFAD-1375-587E-46B8-DDCBF359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6" y="926866"/>
            <a:ext cx="9272686" cy="1894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71271-8E5B-DA51-48DA-E035D2904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55" y="3516830"/>
            <a:ext cx="10205884" cy="228248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1EFB991-3EF6-9892-C4E4-3466AD8C4C5C}"/>
              </a:ext>
            </a:extLst>
          </p:cNvPr>
          <p:cNvSpPr/>
          <p:nvPr/>
        </p:nvSpPr>
        <p:spPr>
          <a:xfrm>
            <a:off x="8367252" y="1874362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111A198-5DA8-FCE7-B36A-C6EEE03F59FA}"/>
              </a:ext>
            </a:extLst>
          </p:cNvPr>
          <p:cNvSpPr/>
          <p:nvPr/>
        </p:nvSpPr>
        <p:spPr>
          <a:xfrm>
            <a:off x="7540086" y="3102243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08BAF8-5B84-4222-0ED7-32418C20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73024" y="6331369"/>
            <a:ext cx="4627786" cy="1745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15B80A-C3A0-560E-FC47-C64F9F0A916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967480" y="-199847"/>
            <a:ext cx="2378531" cy="32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4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90 Simple Backgrounds [Edit and Download]">
            <a:extLst>
              <a:ext uri="{FF2B5EF4-FFF2-40B4-BE49-F238E27FC236}">
                <a16:creationId xmlns:a16="http://schemas.microsoft.com/office/drawing/2014/main" id="{43E29F17-A9A0-4255-B3DA-C3E6115D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812B5-AE1A-7365-6013-8EE648F342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67480" y="-199847"/>
            <a:ext cx="2378531" cy="32169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7356F1-D0F2-4DEE-8332-4E2A087BE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237" y="1157680"/>
            <a:ext cx="9198353" cy="538486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1) Calculate how much each customer has spent on each artist.</a:t>
            </a:r>
            <a:endParaRPr lang="en-IN" sz="2400" b="1" u="sng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4E56E-A306-DC57-13E4-7DD595142E67}"/>
              </a:ext>
            </a:extLst>
          </p:cNvPr>
          <p:cNvSpPr txBox="1"/>
          <p:nvPr/>
        </p:nvSpPr>
        <p:spPr>
          <a:xfrm>
            <a:off x="4232787" y="337953"/>
            <a:ext cx="3726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6B93"/>
                </a:solidFill>
                <a:latin typeface="Montserrat" pitchFamily="34" charset="0"/>
              </a:rPr>
              <a:t>Advanced Queries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8AC08-06B7-2283-8F7F-AD62501E9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90" y="2162794"/>
            <a:ext cx="5397606" cy="268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3B9FDE-9729-80D3-F054-3E13A5946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506" y="2319425"/>
            <a:ext cx="5759746" cy="2036265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C21178D-9D26-A859-5039-D269FCA4DE9D}"/>
              </a:ext>
            </a:extLst>
          </p:cNvPr>
          <p:cNvSpPr/>
          <p:nvPr/>
        </p:nvSpPr>
        <p:spPr>
          <a:xfrm>
            <a:off x="4232787" y="3779965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48897A9-D379-B909-87F9-0925F302D5B2}"/>
              </a:ext>
            </a:extLst>
          </p:cNvPr>
          <p:cNvSpPr/>
          <p:nvPr/>
        </p:nvSpPr>
        <p:spPr>
          <a:xfrm>
            <a:off x="9122379" y="1914632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078D84-942B-98A4-DC3A-70A0967B8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2096656" y="-534578"/>
            <a:ext cx="4627786" cy="17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90 Simple Backgrounds [Edit and Download]">
            <a:extLst>
              <a:ext uri="{FF2B5EF4-FFF2-40B4-BE49-F238E27FC236}">
                <a16:creationId xmlns:a16="http://schemas.microsoft.com/office/drawing/2014/main" id="{F2709FE1-3064-498F-BDF9-494BD6120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C969E6-A200-1300-DA56-8949E0133A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67480" y="-199847"/>
            <a:ext cx="2378531" cy="32169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066507-79B6-40C3-AFDD-C2D4FB35B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73" y="282609"/>
            <a:ext cx="10706401" cy="538486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2) Determine the most popular music genre for each country based on purchases.</a:t>
            </a:r>
            <a:endParaRPr lang="en-IN" sz="2400" b="1" u="sng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E27FF-0B16-DE2F-CF63-B465E7D7F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27" y="1229509"/>
            <a:ext cx="7044074" cy="3176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116587-100D-F065-7EB1-E2902C28F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153" y="4635200"/>
            <a:ext cx="7146608" cy="1986581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2C793EB-E323-40F0-CC4A-4409FCE5572A}"/>
              </a:ext>
            </a:extLst>
          </p:cNvPr>
          <p:cNvSpPr/>
          <p:nvPr/>
        </p:nvSpPr>
        <p:spPr>
          <a:xfrm>
            <a:off x="5550773" y="2479985"/>
            <a:ext cx="1090504" cy="496324"/>
          </a:xfrm>
          <a:prstGeom prst="wedgeRoundRectCallout">
            <a:avLst/>
          </a:prstGeom>
          <a:solidFill>
            <a:srgbClr val="BBC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SQL Query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1C957B21-CCA2-E552-5054-AD4367674943}"/>
              </a:ext>
            </a:extLst>
          </p:cNvPr>
          <p:cNvSpPr/>
          <p:nvPr/>
        </p:nvSpPr>
        <p:spPr>
          <a:xfrm>
            <a:off x="7733509" y="4152406"/>
            <a:ext cx="1090504" cy="496324"/>
          </a:xfrm>
          <a:prstGeom prst="wedgeRoundRectCallout">
            <a:avLst/>
          </a:prstGeom>
          <a:solidFill>
            <a:srgbClr val="FFF3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BBC3D6"/>
                </a:solidFill>
              </a:rPr>
              <a:t>Output</a:t>
            </a:r>
            <a:endParaRPr lang="en-IN" sz="1400" dirty="0">
              <a:ln>
                <a:solidFill>
                  <a:sysClr val="windowText" lastClr="000000"/>
                </a:solidFill>
              </a:ln>
              <a:solidFill>
                <a:srgbClr val="BBC3D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248D0-B0B2-0613-5762-58B69B3AD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3495633" y="5463904"/>
            <a:ext cx="4627786" cy="17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5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258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Trebuchet MS</vt:lpstr>
      <vt:lpstr>Wingdings 3</vt:lpstr>
      <vt:lpstr>Office Theme</vt:lpstr>
      <vt:lpstr>Facet</vt:lpstr>
      <vt:lpstr>PowerPoint Presentation</vt:lpstr>
      <vt:lpstr>1) Find the most senior employee based on job title.</vt:lpstr>
      <vt:lpstr>3) What are top 3 values of total invoice?</vt:lpstr>
      <vt:lpstr>5) Identify the customer who has spent the most money.</vt:lpstr>
      <vt:lpstr>1) Find the email, first name, and last name of customers who listen to Rock music. </vt:lpstr>
      <vt:lpstr>PowerPoint Presentation</vt:lpstr>
      <vt:lpstr>3) Find all track names that are longer than the average track length.</vt:lpstr>
      <vt:lpstr>1) Calculate how much each customer has spent on each artist.</vt:lpstr>
      <vt:lpstr>2) Determine the most popular music genre for each country based on purchases.</vt:lpstr>
      <vt:lpstr>3) Identify the top-spending customer for each country.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Aishwarya Gaur</dc:creator>
  <cp:lastModifiedBy>Anmol Yadav</cp:lastModifiedBy>
  <cp:revision>37</cp:revision>
  <dcterms:created xsi:type="dcterms:W3CDTF">2023-04-07T03:23:40Z</dcterms:created>
  <dcterms:modified xsi:type="dcterms:W3CDTF">2025-07-24T07:12:29Z</dcterms:modified>
</cp:coreProperties>
</file>